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handoutMasterIdLst>
    <p:handoutMasterId r:id="rId4"/>
  </p:handoutMasterIdLst>
  <p:sldIdLst>
    <p:sldId id="266" r:id="rId2"/>
  </p:sldIdLst>
  <p:sldSz cx="6858000" cy="9906000" type="A4"/>
  <p:notesSz cx="7102475" cy="10234613"/>
  <p:custDataLst>
    <p:tags r:id="rId5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9D7B26C5-4107-4FEC-AEDC-1716B250A1EF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041" autoAdjust="0"/>
    <p:restoredTop sz="97440" autoAdjust="0"/>
  </p:normalViewPr>
  <p:slideViewPr>
    <p:cSldViewPr snapToGrid="0">
      <p:cViewPr>
        <p:scale>
          <a:sx n="50" d="100"/>
          <a:sy n="50" d="100"/>
        </p:scale>
        <p:origin x="-1638" y="-126"/>
      </p:cViewPr>
      <p:guideLst>
        <p:guide orient="horz" pos="3120"/>
        <p:guide pos="2160"/>
      </p:guideLst>
    </p:cSldViewPr>
  </p:slideViewPr>
  <p:outlineViewPr>
    <p:cViewPr>
      <p:scale>
        <a:sx n="33" d="100"/>
        <a:sy n="33" d="100"/>
      </p:scale>
      <p:origin x="0" y="-10776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109" d="100"/>
          <a:sy n="109" d="100"/>
        </p:scale>
        <p:origin x="512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notesMaster" Target="notesMasters/notesMaster1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tags" Target="tags/tag1.xml"/><Relationship Id="rId4" Type="http://schemas.openxmlformats.org/officeDocument/2006/relationships/handoutMaster" Target="handoutMasters/handoutMaster1.xml"/><Relationship Id="rId9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xmlns="" id="{9975238A-E77C-4161-8153-559CAAFF08D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1"/>
            <a:ext cx="3077475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sz="105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xmlns="" id="{AC63C429-307D-46CA-9A12-06D8698F75D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023413" y="1"/>
            <a:ext cx="3077474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E2EF3F-42B8-4B9D-A37E-11A4D443AA0D}" type="datetimeFigureOut">
              <a:rPr lang="en-US" sz="1050" smtClean="0"/>
              <a:t>4/20/2021</a:t>
            </a:fld>
            <a:endParaRPr lang="en-US" sz="1050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xmlns="" id="{D965EB52-C1D0-4343-AE68-5103D2F4190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721851"/>
            <a:ext cx="3077475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sz="1050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xmlns="" id="{496198C1-5F95-4924-98B6-9E9A0B40AE6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023413" y="9721851"/>
            <a:ext cx="3077474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en-US" sz="1050" b="1" dirty="0"/>
              <a:t>Handout</a:t>
            </a:r>
            <a:r>
              <a:rPr lang="en-US" sz="1050" dirty="0"/>
              <a:t> </a:t>
            </a:r>
            <a:fld id="{FE9D864B-9634-41E7-BDAB-3BBEEED548E4}" type="slidenum">
              <a:rPr lang="en-US" sz="1050" smtClean="0"/>
              <a:t>‹Nº›</a:t>
            </a:fld>
            <a:endParaRPr lang="en-US" sz="1050" dirty="0"/>
          </a:p>
        </p:txBody>
      </p:sp>
    </p:spTree>
    <p:extLst>
      <p:ext uri="{BB962C8B-B14F-4D97-AF65-F5344CB8AC3E}">
        <p14:creationId xmlns:p14="http://schemas.microsoft.com/office/powerpoint/2010/main" val="27536000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>
              <a:defRPr sz="1000"/>
            </a:lvl1pPr>
          </a:lstStyle>
          <a:p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4023093" y="0"/>
            <a:ext cx="3077739" cy="513508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>
              <a:defRPr sz="1000"/>
            </a:lvl1pPr>
          </a:lstStyle>
          <a:p>
            <a:fld id="{B121E240-E9EA-40DE-8EFF-BE00DCAC0262}" type="datetimeFigureOut">
              <a:rPr lang="en-US" noProof="0" smtClean="0"/>
              <a:pPr/>
              <a:t>4/20/2021</a:t>
            </a:fld>
            <a:endParaRPr lang="en-US" noProof="0" dirty="0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357438" y="1279525"/>
            <a:ext cx="2389187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endParaRPr lang="en-US" noProof="0" dirty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479287" y="4925408"/>
            <a:ext cx="6143902" cy="4029879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noProof="0"/>
              <a:t>Formatvorlagen des Textmasters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721108"/>
            <a:ext cx="3077739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>
              <a:defRPr sz="1000"/>
            </a:lvl1pPr>
          </a:lstStyle>
          <a:p>
            <a:endParaRPr lang="en-US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4023093" y="9721108"/>
            <a:ext cx="3077739" cy="513507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>
              <a:defRPr sz="1000"/>
            </a:lvl1pPr>
          </a:lstStyle>
          <a:p>
            <a:r>
              <a:rPr lang="en-US" b="1" noProof="0" dirty="0"/>
              <a:t>Notice </a:t>
            </a:r>
            <a:fld id="{84EE17C3-51E0-4A9C-B3A8-E6548E6A9E95}" type="slidenum">
              <a:rPr lang="en-US" noProof="0" smtClean="0"/>
              <a:pPr/>
              <a:t>‹Nº›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31476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lnSpc>
        <a:spcPct val="110000"/>
      </a:lnSpc>
      <a:spcAft>
        <a:spcPts val="30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lnSpc>
        <a:spcPct val="110000"/>
      </a:lnSpc>
      <a:spcAft>
        <a:spcPts val="300"/>
      </a:spcAft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lnSpc>
        <a:spcPct val="110000"/>
      </a:lnSpc>
      <a:spcAft>
        <a:spcPts val="300"/>
      </a:spcAft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-180000" algn="l" defTabSz="914400" rtl="0" eaLnBrk="1" latinLnBrk="0" hangingPunct="1">
      <a:lnSpc>
        <a:spcPct val="110000"/>
      </a:lnSpc>
      <a:spcAft>
        <a:spcPts val="300"/>
      </a:spcAft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-180000" algn="l" defTabSz="914400" rtl="0" eaLnBrk="1" latinLnBrk="0" hangingPunct="1">
      <a:lnSpc>
        <a:spcPct val="110000"/>
      </a:lnSpc>
      <a:spcAft>
        <a:spcPts val="300"/>
      </a:spcAft>
      <a:buFont typeface="Wingdings" panose="05000000000000000000" pitchFamily="2" charset="2"/>
      <a:buChar char="§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object (larg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>
            <a:extLst>
              <a:ext uri="{FF2B5EF4-FFF2-40B4-BE49-F238E27FC236}">
                <a16:creationId xmlns:a16="http://schemas.microsoft.com/office/drawing/2014/main" xmlns="" id="{C396FC1D-DB7A-4E51-83A7-D7995F9EE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1"/>
            <a:ext cx="5433715" cy="20436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py">
            <a:extLst>
              <a:ext uri="{FF2B5EF4-FFF2-40B4-BE49-F238E27FC236}">
                <a16:creationId xmlns:a16="http://schemas.microsoft.com/office/drawing/2014/main" xmlns="" id="{B1D90D2F-1E41-4D9A-A464-3F2D94D500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52723" y="2043601"/>
            <a:ext cx="4616648" cy="6865408"/>
          </a:xfrm>
          <a:prstGeom prst="rect">
            <a:avLst/>
          </a:prstGeo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6884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vmlDrawing" Target="../drawings/vmlDrawing1.vml"/><Relationship Id="rId7" Type="http://schemas.openxmlformats.org/officeDocument/2006/relationships/image" Target="../media/image1.emf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oleObject" Target="../embeddings/oleObject1.bin"/><Relationship Id="rId5" Type="http://schemas.openxmlformats.org/officeDocument/2006/relationships/tags" Target="../tags/tag3.xml"/><Relationship Id="rId4" Type="http://schemas.openxmlformats.org/officeDocument/2006/relationships/tags" Target="../tags/tag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 bwMode="gray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kt 4" hidden="1">
            <a:extLst>
              <a:ext uri="{FF2B5EF4-FFF2-40B4-BE49-F238E27FC236}">
                <a16:creationId xmlns:a16="http://schemas.microsoft.com/office/drawing/2014/main" xmlns="" id="{2642FC24-0FF3-4FB9-9F01-FB4238CAF895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4"/>
            </p:custDataLst>
            <p:extLst>
              <p:ext uri="{D42A27DB-BD31-4B8C-83A1-F6EECF244321}">
                <p14:modId xmlns:p14="http://schemas.microsoft.com/office/powerpoint/2010/main" val="200413128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think-cell Slide" r:id="rId6" imgW="345" imgH="344" progId="TCLayout.ActiveDocument.1">
                  <p:embed/>
                </p:oleObj>
              </mc:Choice>
              <mc:Fallback>
                <p:oleObj name="think-cell Slide" r:id="rId6" imgW="345" imgH="344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echteck 3" hidden="1">
            <a:extLst>
              <a:ext uri="{FF2B5EF4-FFF2-40B4-BE49-F238E27FC236}">
                <a16:creationId xmlns:a16="http://schemas.microsoft.com/office/drawing/2014/main" xmlns="" id="{F1869708-61D1-4771-9AD4-54A14864D313}"/>
              </a:ext>
            </a:extLst>
          </p:cNvPr>
          <p:cNvSpPr/>
          <p:nvPr userDrawn="1">
            <p:custDataLst>
              <p:tags r:id="rId5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350" b="1" i="0" baseline="0" dirty="0">
              <a:solidFill>
                <a:schemeClr val="tx1"/>
              </a:solidFill>
              <a:latin typeface="Arial" panose="020B0604020202020204" pitchFamily="34" charset="0"/>
              <a:ea typeface="+mj-ea"/>
              <a:cs typeface="+mj-cs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369773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</p:sldLayoutIdLst>
  <p:txStyles>
    <p:titleStyle>
      <a:lvl1pPr algn="l" defTabSz="514350" rtl="0" eaLnBrk="1" latinLnBrk="0" hangingPunct="1">
        <a:lnSpc>
          <a:spcPct val="90000"/>
        </a:lnSpc>
        <a:spcBef>
          <a:spcPct val="0"/>
        </a:spcBef>
        <a:buNone/>
        <a:defRPr sz="135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0" indent="0" algn="l" defTabSz="514350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1013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101250" indent="-101250" algn="l" defTabSz="51435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202500" indent="-101250" algn="l" defTabSz="51435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303750" indent="-101250" algn="l" defTabSz="51435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405000" indent="-101250" algn="l" defTabSz="514350" rtl="0" eaLnBrk="1" latinLnBrk="0" hangingPunct="1">
        <a:lnSpc>
          <a:spcPct val="110000"/>
        </a:lnSpc>
        <a:spcBef>
          <a:spcPts val="0"/>
        </a:spcBef>
        <a:buClr>
          <a:schemeClr val="accent2"/>
        </a:buClr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41446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63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813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88" indent="-128588" algn="l" defTabSz="514350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7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7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5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225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400" algn="l" defTabSz="514350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 xmlns="">
        <p15:guide id="1" pos="222" userDrawn="1">
          <p15:clr>
            <a:srgbClr val="009999"/>
          </p15:clr>
        </p15:guide>
        <p15:guide id="2" pos="1497" userDrawn="1">
          <p15:clr>
            <a:srgbClr val="009999"/>
          </p15:clr>
        </p15:guide>
        <p15:guide id="3" pos="2161" userDrawn="1">
          <p15:clr>
            <a:srgbClr val="009999"/>
          </p15:clr>
        </p15:guide>
        <p15:guide id="4" pos="2212" userDrawn="1">
          <p15:clr>
            <a:srgbClr val="009999"/>
          </p15:clr>
        </p15:guide>
        <p15:guide id="5" pos="3130" userDrawn="1">
          <p15:clr>
            <a:srgbClr val="009999"/>
          </p15:clr>
        </p15:guide>
        <p15:guide id="6" pos="3424" userDrawn="1">
          <p15:clr>
            <a:srgbClr val="009999"/>
          </p15:clr>
        </p15:guide>
        <p15:guide id="7" pos="4151" userDrawn="1">
          <p15:clr>
            <a:srgbClr val="009999"/>
          </p15:clr>
        </p15:guide>
        <p15:guide id="9" orient="horz" pos="1287" userDrawn="1">
          <p15:clr>
            <a:srgbClr val="009999"/>
          </p15:clr>
        </p15:guide>
        <p15:guide id="10" orient="horz" pos="1550" userDrawn="1">
          <p15:clr>
            <a:srgbClr val="009999"/>
          </p15:clr>
        </p15:guide>
        <p15:guide id="11" orient="horz" pos="3384" userDrawn="1">
          <p15:clr>
            <a:srgbClr val="009999"/>
          </p15:clr>
        </p15:guide>
        <p15:guide id="12" orient="horz" pos="3514" userDrawn="1">
          <p15:clr>
            <a:srgbClr val="009999"/>
          </p15:clr>
        </p15:guide>
        <p15:guide id="13" orient="horz" pos="5349" userDrawn="1">
          <p15:clr>
            <a:srgbClr val="009999"/>
          </p15:clr>
        </p15:guide>
        <p15:guide id="14" orient="horz" pos="5612" userDrawn="1">
          <p15:clr>
            <a:srgbClr val="009999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tags" Target="../tags/tag5.xml"/><Relationship Id="rId7" Type="http://schemas.openxmlformats.org/officeDocument/2006/relationships/image" Target="../media/image2.gif"/><Relationship Id="rId2" Type="http://schemas.openxmlformats.org/officeDocument/2006/relationships/tags" Target="../tags/tag4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1.emf"/><Relationship Id="rId5" Type="http://schemas.openxmlformats.org/officeDocument/2006/relationships/oleObject" Target="../embeddings/oleObject2.bin"/><Relationship Id="rId4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xmlns="" id="{1F814A20-4990-4663-9A78-3B164D864C7D}"/>
              </a:ext>
            </a:extLst>
          </p:cNvPr>
          <p:cNvSpPr/>
          <p:nvPr/>
        </p:nvSpPr>
        <p:spPr>
          <a:xfrm>
            <a:off x="37884" y="24890"/>
            <a:ext cx="6797468" cy="2289544"/>
          </a:xfrm>
          <a:prstGeom prst="rect">
            <a:avLst/>
          </a:prstGeom>
          <a:solidFill>
            <a:srgbClr val="1B1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B15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graphicFrame>
        <p:nvGraphicFramePr>
          <p:cNvPr id="6" name="Objekt 5" hidden="1">
            <a:extLst>
              <a:ext uri="{FF2B5EF4-FFF2-40B4-BE49-F238E27FC236}">
                <a16:creationId xmlns:a16="http://schemas.microsoft.com/office/drawing/2014/main" xmlns="" id="{41DCFF7F-559E-4832-94AD-0114BB6DEC43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think-cell Slide" r:id="rId5" imgW="345" imgH="344" progId="TCLayout.ActiveDocument.1">
                  <p:embed/>
                </p:oleObj>
              </mc:Choice>
              <mc:Fallback>
                <p:oleObj name="think-cell Slide" r:id="rId5" imgW="345" imgH="344" progId="TCLayout.ActiveDocument.1">
                  <p:embed/>
                  <p:pic>
                    <p:nvPicPr>
                      <p:cNvPr id="6" name="Objekt 5" hidden="1">
                        <a:extLst>
                          <a:ext uri="{FF2B5EF4-FFF2-40B4-BE49-F238E27FC236}">
                            <a16:creationId xmlns:a16="http://schemas.microsoft.com/office/drawing/2014/main" xmlns="" id="{41DCFF7F-559E-4832-94AD-0114BB6DEC4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hteck 2" hidden="1">
            <a:extLst>
              <a:ext uri="{FF2B5EF4-FFF2-40B4-BE49-F238E27FC236}">
                <a16:creationId xmlns:a16="http://schemas.microsoft.com/office/drawing/2014/main" xmlns="" id="{601D47DD-48A5-4F83-B0DB-51B271C64B27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1" i="0" u="none" strike="noStrike" kern="1200" cap="none" spc="0" normalizeH="0" baseline="0" noProof="0" dirty="0">
              <a:ln>
                <a:noFill/>
              </a:ln>
              <a:solidFill>
                <a:srgbClr val="1B1534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  <a:sym typeface="Arial" panose="020B0604020202020204" pitchFamily="34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xmlns="" id="{DF4B1EAA-4A4D-4151-9944-0886A0EA279B}"/>
              </a:ext>
            </a:extLst>
          </p:cNvPr>
          <p:cNvSpPr txBox="1"/>
          <p:nvPr/>
        </p:nvSpPr>
        <p:spPr>
          <a:xfrm>
            <a:off x="213086" y="1119871"/>
            <a:ext cx="6584382" cy="11696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CO" sz="3200" dirty="0">
                <a:solidFill>
                  <a:schemeClr val="bg1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¿En búsqueda de tu primer trabajo? </a:t>
            </a:r>
            <a:endParaRPr kumimoji="0" lang="es-VE" sz="3200" b="1" i="0" u="none" strike="noStrike" kern="1200" cap="none" spc="0" normalizeH="0" baseline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VE" sz="14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Textfeld 19">
            <a:extLst>
              <a:ext uri="{FF2B5EF4-FFF2-40B4-BE49-F238E27FC236}">
                <a16:creationId xmlns:a16="http://schemas.microsoft.com/office/drawing/2014/main" xmlns="" id="{15F52911-8775-42DC-8DB6-E551DDCEAD31}"/>
              </a:ext>
            </a:extLst>
          </p:cNvPr>
          <p:cNvSpPr txBox="1"/>
          <p:nvPr/>
        </p:nvSpPr>
        <p:spPr>
          <a:xfrm>
            <a:off x="4800632" y="9733526"/>
            <a:ext cx="5921795" cy="344948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rgbClr val="1B15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Restricted</a:t>
            </a:r>
            <a:r>
              <a:rPr kumimoji="0" lang="de-DE" sz="1000" b="0" i="0" u="none" strike="noStrike" kern="1200" cap="none" spc="0" normalizeH="0" baseline="0" noProof="0" dirty="0">
                <a:ln>
                  <a:noFill/>
                </a:ln>
                <a:solidFill>
                  <a:srgbClr val="1B1534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 © Siemens Energy, 2021</a:t>
            </a:r>
          </a:p>
        </p:txBody>
      </p:sp>
      <p:sp>
        <p:nvSpPr>
          <p:cNvPr id="22" name="Textfeld 21">
            <a:extLst>
              <a:ext uri="{FF2B5EF4-FFF2-40B4-BE49-F238E27FC236}">
                <a16:creationId xmlns:a16="http://schemas.microsoft.com/office/drawing/2014/main" xmlns="" id="{27FCCD60-C1C3-4944-B34D-D05F32C2F899}"/>
              </a:ext>
            </a:extLst>
          </p:cNvPr>
          <p:cNvSpPr txBox="1"/>
          <p:nvPr/>
        </p:nvSpPr>
        <p:spPr>
          <a:xfrm>
            <a:off x="75768" y="2428859"/>
            <a:ext cx="6721700" cy="6950961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algn="just"/>
            <a:endParaRPr lang="es-VE" sz="1200" dirty="0">
              <a:effectLst/>
              <a:latin typeface="+mj-lt"/>
              <a:ea typeface="Times New Roman" panose="02020603050405020304" pitchFamily="18" charset="0"/>
            </a:endParaRPr>
          </a:p>
          <a:p>
            <a:endParaRPr lang="es-VE" sz="1200" dirty="0">
              <a:solidFill>
                <a:srgbClr val="1B1734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s-VE" sz="1200" dirty="0">
              <a:solidFill>
                <a:srgbClr val="1B1734"/>
              </a:solidFill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In</a:t>
            </a: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icia tu carrera profesional en nuestro programa de Jóvenes en Formación de Siemens Energy, empresa Líder a nivel Mundial  con el principal objetivo de energizar la sociedad.</a:t>
            </a:r>
          </a:p>
          <a:p>
            <a:endParaRPr lang="es-CO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Forma </a:t>
            </a: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 parte de nuestro equipo y ayúdanos a hacer el mañana diferente. </a:t>
            </a:r>
          </a:p>
          <a:p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Nos encontramos en la búsqueda de un profesional recién egresado de la universidad o pendiente de grado para el área de Recursos Humanos, con interés en realizar las siguientes funciones : 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VE" sz="1200" dirty="0">
              <a:solidFill>
                <a:srgbClr val="000000"/>
              </a:solidFill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Brindar un apoyo administrativo en operaciones de nómina, revisión base de datos etc. 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Realizar un acompañamiento al  Business Partner Manager en la ejecución de la estrategia de Global de Recursos </a:t>
            </a:r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H</a:t>
            </a: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umanos para  Venezuela y  Trinidad y Tobago.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Garantizar los cambios correctos en las plataformas del área.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Realizar la preparación de reportes estadísticos de RRHH (Ingresos, Egresos, Aniversarios, Cumpleañeros, entre otros).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Brindar un apoyo en el proceso de </a:t>
            </a:r>
            <a:r>
              <a:rPr lang="es-VE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selección/ ingreso.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Realizar la logística y organización de la Inducción Corporativa. 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Coordinar la logística de exámenes médicos (Pre Empleo y Post Empleo).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Brindar un soporte logístico como asistente administrativo; manejo de correspondencia, coordinación de viajes, hospedajes, ingresos liquidación de viajes, entre otras.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Apoyar la organización de eventos del área, en charlas y talleres del área.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Apoyo en todos los subprocesos del área.</a:t>
            </a:r>
            <a:endParaRPr lang="es-CO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s-CO" sz="1200" u="sng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Requisitos:</a:t>
            </a:r>
          </a:p>
          <a:p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Nivel de inglés: Intermedio/ Avanzado ( Conversacional/ Escrito).</a:t>
            </a: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Conocimientos: Paquete Office, todos los procesos de Recursos Humanos.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Edad máxima 26 años.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Sexo: indiferente.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s-CO" sz="1200" dirty="0">
                <a:latin typeface="Arial" panose="020B0604020202020204" pitchFamily="34" charset="0"/>
                <a:ea typeface="Calibri" panose="020F0502020204030204" pitchFamily="34" charset="0"/>
              </a:rPr>
              <a:t>Apoyamos la diversidad.</a:t>
            </a: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CO" sz="1200" dirty="0"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es-CO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lvl="0">
              <a:buSzPts val="1000"/>
              <a:tabLst>
                <a:tab pos="457200" algn="l"/>
              </a:tabLst>
            </a:pPr>
            <a:endParaRPr lang="es-CO" sz="1200" dirty="0"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pPr marL="342900" lvl="0" indent="-342900"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endParaRPr lang="es-VE" sz="12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endParaRPr lang="es-VE" sz="1200" dirty="0">
              <a:latin typeface="Times New Roman" panose="02020603050405020304" pitchFamily="18" charset="0"/>
              <a:ea typeface="Calibri" panose="020F0502020204030204" pitchFamily="34" charset="0"/>
            </a:endParaRPr>
          </a:p>
          <a:p>
            <a:endParaRPr lang="es-VE" sz="14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s-VE" sz="1300" dirty="0">
                <a:effectLst/>
                <a:ea typeface="Calibri" panose="020F0502020204030204" pitchFamily="34" charset="0"/>
              </a:rPr>
              <a:t>  </a:t>
            </a:r>
          </a:p>
        </p:txBody>
      </p:sp>
      <p:pic>
        <p:nvPicPr>
          <p:cNvPr id="1026" name="gmail-m_-1653215911036309884Picture 1" descr="siemens-energy.com">
            <a:extLst>
              <a:ext uri="{FF2B5EF4-FFF2-40B4-BE49-F238E27FC236}">
                <a16:creationId xmlns:a16="http://schemas.microsoft.com/office/drawing/2014/main" xmlns="" id="{B3E03265-2789-4826-9829-B82514E0E2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5516" y="96549"/>
            <a:ext cx="1228792" cy="744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gmail-m_-1653215911036309884Picture 1" descr="siemens-energy.com">
            <a:extLst>
              <a:ext uri="{FF2B5EF4-FFF2-40B4-BE49-F238E27FC236}">
                <a16:creationId xmlns:a16="http://schemas.microsoft.com/office/drawing/2014/main" xmlns="" id="{10FF37A6-1360-4E73-A402-95E25359FE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32" y="2400043"/>
            <a:ext cx="946018" cy="573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hteck 9">
            <a:extLst>
              <a:ext uri="{FF2B5EF4-FFF2-40B4-BE49-F238E27FC236}">
                <a16:creationId xmlns:a16="http://schemas.microsoft.com/office/drawing/2014/main" xmlns="" id="{292D02FA-9921-48F6-8F42-47DC49694739}"/>
              </a:ext>
            </a:extLst>
          </p:cNvPr>
          <p:cNvSpPr/>
          <p:nvPr/>
        </p:nvSpPr>
        <p:spPr>
          <a:xfrm>
            <a:off x="0" y="8310154"/>
            <a:ext cx="6858000" cy="1340893"/>
          </a:xfrm>
          <a:prstGeom prst="rect">
            <a:avLst/>
          </a:prstGeom>
          <a:solidFill>
            <a:srgbClr val="1B15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rgbClr val="1B1534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14" name="Textfeld 11">
            <a:extLst>
              <a:ext uri="{FF2B5EF4-FFF2-40B4-BE49-F238E27FC236}">
                <a16:creationId xmlns:a16="http://schemas.microsoft.com/office/drawing/2014/main" xmlns="" id="{862C8CDB-B73E-4130-954E-3D95497DF884}"/>
              </a:ext>
            </a:extLst>
          </p:cNvPr>
          <p:cNvSpPr txBox="1"/>
          <p:nvPr/>
        </p:nvSpPr>
        <p:spPr>
          <a:xfrm>
            <a:off x="1177147" y="8481373"/>
            <a:ext cx="6584382" cy="1169674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1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Interesados por favor enviar  Hoja de Vida actualizada a: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VE" sz="14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s-VE" sz="1400" b="1" i="0" u="none" strike="noStrike" kern="1200" cap="none" spc="0" normalizeH="0" baseline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ea typeface="+mn-ea"/>
                <a:cs typeface="+mn-cs"/>
              </a:rPr>
              <a:t>alejandra.almanzar_chiquillo.ext@siemens-energy.com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VE" sz="1400" b="1" i="0" u="none" strike="noStrike" kern="1200" cap="none" spc="0" normalizeH="0" baseline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4487596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Ohz2SxiKaTL2MMK2DxB5Q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fLatuZ1gxl4joOeqkrkug"/>
</p:tagLst>
</file>

<file path=ppt/theme/theme1.xml><?xml version="1.0" encoding="utf-8"?>
<a:theme xmlns:a="http://schemas.openxmlformats.org/drawingml/2006/main" name="Siemens Energy">
  <a:themeElements>
    <a:clrScheme name="Siemens Energy">
      <a:dk1>
        <a:srgbClr val="1B1534"/>
      </a:dk1>
      <a:lt1>
        <a:sysClr val="window" lastClr="FFFFFF"/>
      </a:lt1>
      <a:dk2>
        <a:srgbClr val="1B1534"/>
      </a:dk2>
      <a:lt2>
        <a:srgbClr val="D7E4EE"/>
      </a:lt2>
      <a:accent1>
        <a:srgbClr val="D7E4EE"/>
      </a:accent1>
      <a:accent2>
        <a:srgbClr val="4D217A"/>
      </a:accent2>
      <a:accent3>
        <a:srgbClr val="8A00E5"/>
      </a:accent3>
      <a:accent4>
        <a:srgbClr val="009999"/>
      </a:accent4>
      <a:accent5>
        <a:srgbClr val="F6E600"/>
      </a:accent5>
      <a:accent6>
        <a:srgbClr val="7B919D"/>
      </a:accent6>
      <a:hlink>
        <a:srgbClr val="4D217A"/>
      </a:hlink>
      <a:folHlink>
        <a:srgbClr val="7B919D"/>
      </a:folHlink>
    </a:clrScheme>
    <a:fontScheme name="Siemens Energ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lIns="0" tIns="0" rIns="0" bIns="0" rtlCol="0" anchor="ctr"/>
      <a:lstStyle>
        <a:defPPr algn="ctr">
          <a:defRPr dirty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gradFill>
            <a:gsLst>
              <a:gs pos="0">
                <a:schemeClr val="tx1"/>
              </a:gs>
              <a:gs pos="100000">
                <a:schemeClr val="tx1">
                  <a:alpha val="5000"/>
                </a:schemeClr>
              </a:gs>
            </a:gsLst>
            <a:lin ang="0" scaled="0"/>
          </a:gradFill>
        </a:ln>
        <a:effectLst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algn="l">
          <a:defRPr dirty="0" err="1" smtClean="0"/>
        </a:defPPr>
      </a:lstStyle>
    </a:txDef>
  </a:objectDefaults>
  <a:extraClrSchemeLst/>
  <a:custClrLst>
    <a:custClr name="SE Brown 1">
      <a:srgbClr val="CFC0BE"/>
    </a:custClr>
    <a:custClr name="SE Brown 3">
      <a:srgbClr val="8F7C7A"/>
    </a:custClr>
    <a:custClr name="SE Gray 1">
      <a:srgbClr val="D7E4EE"/>
    </a:custClr>
    <a:custClr name="SE Gray 3">
      <a:srgbClr val="96B0C0"/>
    </a:custClr>
    <a:custClr name="SE Green 1">
      <a:srgbClr val="00FD79"/>
    </a:custClr>
    <a:custClr name="SE Green 3">
      <a:srgbClr val="27B66D"/>
    </a:custClr>
    <a:custClr name="SE Blue 1">
      <a:srgbClr val="6ADDFF"/>
    </a:custClr>
    <a:custClr name="SE Blue 3">
      <a:srgbClr val="0084E1"/>
    </a:custClr>
    <a:custClr name="SE Yellow 1">
      <a:srgbClr val="FFF91F"/>
    </a:custClr>
    <a:custClr name="SE Yellow 3">
      <a:srgbClr val="E2D000"/>
    </a:custClr>
    <a:custClr name="SE Brown 2">
      <a:srgbClr val="AF9E9C"/>
    </a:custClr>
    <a:custClr name="SE Brown 4">
      <a:srgbClr val="7D6766"/>
    </a:custClr>
    <a:custClr name="SE Gray 2">
      <a:srgbClr val="B8CEDB"/>
    </a:custClr>
    <a:custClr name="SE Gray 4">
      <a:srgbClr val="7B919D"/>
    </a:custClr>
    <a:custClr name="SE Green 2">
      <a:srgbClr val="14DA79"/>
    </a:custClr>
    <a:custClr name="SE Green 4">
      <a:srgbClr val="009B55"/>
    </a:custClr>
    <a:custClr name="SE Blue 2">
      <a:srgbClr val="21C0FF"/>
    </a:custClr>
    <a:custClr name="SE Blue 4">
      <a:srgbClr val="0057C6"/>
    </a:custClr>
    <a:custClr name="SE Yellow 2">
      <a:srgbClr val="F6E600"/>
    </a:custClr>
    <a:custClr name="SE Yellow 4">
      <a:srgbClr val="C6AE00"/>
    </a:custClr>
  </a:custClrLst>
</a:theme>
</file>

<file path=ppt/theme/theme2.xml><?xml version="1.0" encoding="utf-8"?>
<a:theme xmlns:a="http://schemas.openxmlformats.org/drawingml/2006/main" name="Siemens Energy">
  <a:themeElements>
    <a:clrScheme name="Siemens Energy">
      <a:dk1>
        <a:srgbClr val="1B1534"/>
      </a:dk1>
      <a:lt1>
        <a:sysClr val="window" lastClr="FFFFFF"/>
      </a:lt1>
      <a:dk2>
        <a:srgbClr val="1B1534"/>
      </a:dk2>
      <a:lt2>
        <a:srgbClr val="D7E4EE"/>
      </a:lt2>
      <a:accent1>
        <a:srgbClr val="D7E4EE"/>
      </a:accent1>
      <a:accent2>
        <a:srgbClr val="4D217A"/>
      </a:accent2>
      <a:accent3>
        <a:srgbClr val="8A00E5"/>
      </a:accent3>
      <a:accent4>
        <a:srgbClr val="009999"/>
      </a:accent4>
      <a:accent5>
        <a:srgbClr val="F6E600"/>
      </a:accent5>
      <a:accent6>
        <a:srgbClr val="7B919D"/>
      </a:accent6>
      <a:hlink>
        <a:srgbClr val="8A00E5"/>
      </a:hlink>
      <a:folHlink>
        <a:srgbClr val="7B919D"/>
      </a:folHlink>
    </a:clrScheme>
    <a:fontScheme name="Siemens Energ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Siemens Energy">
  <a:themeElements>
    <a:clrScheme name="Siemens Energy">
      <a:dk1>
        <a:srgbClr val="1B1534"/>
      </a:dk1>
      <a:lt1>
        <a:sysClr val="window" lastClr="FFFFFF"/>
      </a:lt1>
      <a:dk2>
        <a:srgbClr val="1B1534"/>
      </a:dk2>
      <a:lt2>
        <a:srgbClr val="D7E4EE"/>
      </a:lt2>
      <a:accent1>
        <a:srgbClr val="D7E4EE"/>
      </a:accent1>
      <a:accent2>
        <a:srgbClr val="4D217A"/>
      </a:accent2>
      <a:accent3>
        <a:srgbClr val="8A00E5"/>
      </a:accent3>
      <a:accent4>
        <a:srgbClr val="009999"/>
      </a:accent4>
      <a:accent5>
        <a:srgbClr val="F6E600"/>
      </a:accent5>
      <a:accent6>
        <a:srgbClr val="7B919D"/>
      </a:accent6>
      <a:hlink>
        <a:srgbClr val="8A00E5"/>
      </a:hlink>
      <a:folHlink>
        <a:srgbClr val="7B919D"/>
      </a:folHlink>
    </a:clrScheme>
    <a:fontScheme name="Siemens Energy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8154</TotalTime>
  <Words>291</Words>
  <Application>Microsoft Office PowerPoint</Application>
  <PresentationFormat>A4 (210 x 297 mm)</PresentationFormat>
  <Paragraphs>38</Paragraphs>
  <Slides>1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3" baseType="lpstr">
      <vt:lpstr>Siemens Energy</vt:lpstr>
      <vt:lpstr>think-cell Slide</vt:lpstr>
      <vt:lpstr>Presentación de PowerPoint</vt:lpstr>
    </vt:vector>
  </TitlesOfParts>
  <Company>Siemens Gas and Power</Company>
  <LinksUpToDate>false</LinksUpToDate>
  <SharedDoc>false</SharedDoc>
  <HyperlinkBase>www.siemens-energy.com</HyperlinkBase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Siemens Energy Newsletter</dc:title>
  <dc:creator>Tercero, Timon (SE GP G CM)</dc:creator>
  <cp:keywords>C_Unrestricted</cp:keywords>
  <dc:description>July 2020
Version 1.1</dc:description>
  <cp:lastModifiedBy>WIN10PRUEBA</cp:lastModifiedBy>
  <cp:revision>59</cp:revision>
  <cp:lastPrinted>2020-12-18T15:56:02Z</cp:lastPrinted>
  <dcterms:created xsi:type="dcterms:W3CDTF">2020-03-05T14:43:26Z</dcterms:created>
  <dcterms:modified xsi:type="dcterms:W3CDTF">2021-04-20T21:33:58Z</dcterms:modified>
  <cp:contentStatus>Template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ument Confidentiality">
    <vt:lpwstr>Unrestricted</vt:lpwstr>
  </property>
  <property fmtid="{D5CDD505-2E9C-101B-9397-08002B2CF9AE}" pid="3" name="Document_Confidentiality">
    <vt:lpwstr>Unrestricted</vt:lpwstr>
  </property>
  <property fmtid="{D5CDD505-2E9C-101B-9397-08002B2CF9AE}" pid="4" name="sodocoClasLang">
    <vt:lpwstr>Frei verwendbar</vt:lpwstr>
  </property>
  <property fmtid="{D5CDD505-2E9C-101B-9397-08002B2CF9AE}" pid="5" name="sodocoClasLangId">
    <vt:i4>0</vt:i4>
  </property>
  <property fmtid="{D5CDD505-2E9C-101B-9397-08002B2CF9AE}" pid="6" name="sodocoClasId">
    <vt:i4>0</vt:i4>
  </property>
</Properties>
</file>